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300" r:id="rId3"/>
    <p:sldId id="294" r:id="rId5"/>
    <p:sldId id="330" r:id="rId6"/>
    <p:sldId id="331" r:id="rId7"/>
    <p:sldId id="333" r:id="rId8"/>
    <p:sldId id="334" r:id="rId9"/>
    <p:sldId id="336" r:id="rId10"/>
    <p:sldId id="335" r:id="rId11"/>
    <p:sldId id="337" r:id="rId12"/>
    <p:sldId id="338" r:id="rId13"/>
    <p:sldId id="339" r:id="rId14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B7BDC7"/>
    <a:srgbClr val="006FBB"/>
    <a:srgbClr val="00C8AF"/>
    <a:srgbClr val="E8EAED"/>
    <a:srgbClr val="333435"/>
    <a:srgbClr val="714296"/>
    <a:srgbClr val="FF3494"/>
    <a:srgbClr val="F54B36"/>
    <a:srgbClr val="FFA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378" y="78"/>
      </p:cViewPr>
      <p:guideLst>
        <p:guide orient="horz" pos="219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7AC62-A483-4C29-86ED-7BFAA0427E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81227-AB64-4AF5-8976-FA5E4337ED6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1227-AB64-4AF5-8976-FA5E4337ED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1227-AB64-4AF5-8976-FA5E4337ED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1227-AB64-4AF5-8976-FA5E4337ED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1227-AB64-4AF5-8976-FA5E4337ED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1227-AB64-4AF5-8976-FA5E4337ED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1227-AB64-4AF5-8976-FA5E4337ED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1227-AB64-4AF5-8976-FA5E4337ED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1227-AB64-4AF5-8976-FA5E4337ED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1227-AB64-4AF5-8976-FA5E4337ED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1227-AB64-4AF5-8976-FA5E4337ED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1227-AB64-4AF5-8976-FA5E4337ED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0"/>
            <a:ext cx="12193057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472258" y="2832470"/>
            <a:ext cx="1181100" cy="1181100"/>
          </a:xfrm>
          <a:custGeom>
            <a:avLst/>
            <a:gdLst>
              <a:gd name="connsiteX0" fmla="*/ 590550 w 1181100"/>
              <a:gd name="connsiteY0" fmla="*/ 0 h 1181100"/>
              <a:gd name="connsiteX1" fmla="*/ 1181100 w 1181100"/>
              <a:gd name="connsiteY1" fmla="*/ 590550 h 1181100"/>
              <a:gd name="connsiteX2" fmla="*/ 590550 w 1181100"/>
              <a:gd name="connsiteY2" fmla="*/ 1181100 h 1181100"/>
              <a:gd name="connsiteX3" fmla="*/ 0 w 1181100"/>
              <a:gd name="connsiteY3" fmla="*/ 590550 h 1181100"/>
              <a:gd name="connsiteX4" fmla="*/ 590550 w 1181100"/>
              <a:gd name="connsiteY4" fmla="*/ 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1100" h="1181100">
                <a:moveTo>
                  <a:pt x="590550" y="0"/>
                </a:moveTo>
                <a:cubicBezTo>
                  <a:pt x="916702" y="0"/>
                  <a:pt x="1181100" y="264398"/>
                  <a:pt x="1181100" y="590550"/>
                </a:cubicBezTo>
                <a:cubicBezTo>
                  <a:pt x="1181100" y="916702"/>
                  <a:pt x="916702" y="1181100"/>
                  <a:pt x="590550" y="1181100"/>
                </a:cubicBezTo>
                <a:cubicBezTo>
                  <a:pt x="264398" y="1181100"/>
                  <a:pt x="0" y="916702"/>
                  <a:pt x="0" y="590550"/>
                </a:cubicBezTo>
                <a:cubicBezTo>
                  <a:pt x="0" y="264398"/>
                  <a:pt x="264398" y="0"/>
                  <a:pt x="590550" y="0"/>
                </a:cubicBezTo>
                <a:close/>
              </a:path>
            </a:pathLst>
          </a:custGeom>
          <a:noFill/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161053" y="2832470"/>
            <a:ext cx="1181100" cy="1181100"/>
          </a:xfrm>
          <a:custGeom>
            <a:avLst/>
            <a:gdLst>
              <a:gd name="connsiteX0" fmla="*/ 590550 w 1181100"/>
              <a:gd name="connsiteY0" fmla="*/ 0 h 1181100"/>
              <a:gd name="connsiteX1" fmla="*/ 1181100 w 1181100"/>
              <a:gd name="connsiteY1" fmla="*/ 590550 h 1181100"/>
              <a:gd name="connsiteX2" fmla="*/ 590550 w 1181100"/>
              <a:gd name="connsiteY2" fmla="*/ 1181100 h 1181100"/>
              <a:gd name="connsiteX3" fmla="*/ 0 w 1181100"/>
              <a:gd name="connsiteY3" fmla="*/ 590550 h 1181100"/>
              <a:gd name="connsiteX4" fmla="*/ 590550 w 1181100"/>
              <a:gd name="connsiteY4" fmla="*/ 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1100" h="1181100">
                <a:moveTo>
                  <a:pt x="590550" y="0"/>
                </a:moveTo>
                <a:cubicBezTo>
                  <a:pt x="916702" y="0"/>
                  <a:pt x="1181100" y="264398"/>
                  <a:pt x="1181100" y="590550"/>
                </a:cubicBezTo>
                <a:cubicBezTo>
                  <a:pt x="1181100" y="916702"/>
                  <a:pt x="916702" y="1181100"/>
                  <a:pt x="590550" y="1181100"/>
                </a:cubicBezTo>
                <a:cubicBezTo>
                  <a:pt x="264398" y="1181100"/>
                  <a:pt x="0" y="916702"/>
                  <a:pt x="0" y="590550"/>
                </a:cubicBezTo>
                <a:cubicBezTo>
                  <a:pt x="0" y="264398"/>
                  <a:pt x="264398" y="0"/>
                  <a:pt x="590550" y="0"/>
                </a:cubicBezTo>
                <a:close/>
              </a:path>
            </a:pathLst>
          </a:custGeom>
          <a:noFill/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689294" y="2586192"/>
            <a:ext cx="1502206" cy="1502206"/>
          </a:xfrm>
          <a:custGeom>
            <a:avLst/>
            <a:gdLst>
              <a:gd name="connsiteX0" fmla="*/ 751103 w 1502206"/>
              <a:gd name="connsiteY0" fmla="*/ 0 h 1502206"/>
              <a:gd name="connsiteX1" fmla="*/ 1502206 w 1502206"/>
              <a:gd name="connsiteY1" fmla="*/ 751103 h 1502206"/>
              <a:gd name="connsiteX2" fmla="*/ 751103 w 1502206"/>
              <a:gd name="connsiteY2" fmla="*/ 1502206 h 1502206"/>
              <a:gd name="connsiteX3" fmla="*/ 0 w 1502206"/>
              <a:gd name="connsiteY3" fmla="*/ 751103 h 1502206"/>
              <a:gd name="connsiteX4" fmla="*/ 751103 w 1502206"/>
              <a:gd name="connsiteY4" fmla="*/ 0 h 150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2206" h="1502206">
                <a:moveTo>
                  <a:pt x="751103" y="0"/>
                </a:moveTo>
                <a:cubicBezTo>
                  <a:pt x="1165926" y="0"/>
                  <a:pt x="1502206" y="336280"/>
                  <a:pt x="1502206" y="751103"/>
                </a:cubicBezTo>
                <a:cubicBezTo>
                  <a:pt x="1502206" y="1165926"/>
                  <a:pt x="1165926" y="1502206"/>
                  <a:pt x="751103" y="1502206"/>
                </a:cubicBezTo>
                <a:cubicBezTo>
                  <a:pt x="336280" y="1502206"/>
                  <a:pt x="0" y="1165926"/>
                  <a:pt x="0" y="751103"/>
                </a:cubicBezTo>
                <a:cubicBezTo>
                  <a:pt x="0" y="336280"/>
                  <a:pt x="336280" y="0"/>
                  <a:pt x="751103" y="0"/>
                </a:cubicBezTo>
                <a:close/>
              </a:path>
            </a:pathLst>
          </a:custGeom>
          <a:noFill/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9538642" y="2832470"/>
            <a:ext cx="1181100" cy="1181100"/>
          </a:xfrm>
          <a:custGeom>
            <a:avLst/>
            <a:gdLst>
              <a:gd name="connsiteX0" fmla="*/ 590550 w 1181100"/>
              <a:gd name="connsiteY0" fmla="*/ 0 h 1181100"/>
              <a:gd name="connsiteX1" fmla="*/ 1181100 w 1181100"/>
              <a:gd name="connsiteY1" fmla="*/ 590550 h 1181100"/>
              <a:gd name="connsiteX2" fmla="*/ 590550 w 1181100"/>
              <a:gd name="connsiteY2" fmla="*/ 1181100 h 1181100"/>
              <a:gd name="connsiteX3" fmla="*/ 0 w 1181100"/>
              <a:gd name="connsiteY3" fmla="*/ 590550 h 1181100"/>
              <a:gd name="connsiteX4" fmla="*/ 590550 w 1181100"/>
              <a:gd name="connsiteY4" fmla="*/ 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1100" h="1181100">
                <a:moveTo>
                  <a:pt x="590550" y="0"/>
                </a:moveTo>
                <a:cubicBezTo>
                  <a:pt x="916702" y="0"/>
                  <a:pt x="1181100" y="264398"/>
                  <a:pt x="1181100" y="590550"/>
                </a:cubicBezTo>
                <a:cubicBezTo>
                  <a:pt x="1181100" y="916702"/>
                  <a:pt x="916702" y="1181100"/>
                  <a:pt x="590550" y="1181100"/>
                </a:cubicBezTo>
                <a:cubicBezTo>
                  <a:pt x="264398" y="1181100"/>
                  <a:pt x="0" y="916702"/>
                  <a:pt x="0" y="590550"/>
                </a:cubicBezTo>
                <a:cubicBezTo>
                  <a:pt x="0" y="264398"/>
                  <a:pt x="264398" y="0"/>
                  <a:pt x="590550" y="0"/>
                </a:cubicBezTo>
                <a:close/>
              </a:path>
            </a:pathLst>
          </a:custGeom>
          <a:noFill/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2815071" y="1929097"/>
            <a:ext cx="2396160" cy="2396160"/>
          </a:xfrm>
          <a:custGeom>
            <a:avLst/>
            <a:gdLst>
              <a:gd name="connsiteX0" fmla="*/ 1198080 w 2396160"/>
              <a:gd name="connsiteY0" fmla="*/ 0 h 2396160"/>
              <a:gd name="connsiteX1" fmla="*/ 2396160 w 2396160"/>
              <a:gd name="connsiteY1" fmla="*/ 1198080 h 2396160"/>
              <a:gd name="connsiteX2" fmla="*/ 1198080 w 2396160"/>
              <a:gd name="connsiteY2" fmla="*/ 2396160 h 2396160"/>
              <a:gd name="connsiteX3" fmla="*/ 0 w 2396160"/>
              <a:gd name="connsiteY3" fmla="*/ 1198080 h 2396160"/>
              <a:gd name="connsiteX4" fmla="*/ 1198080 w 2396160"/>
              <a:gd name="connsiteY4" fmla="*/ 0 h 239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60" h="2396160">
                <a:moveTo>
                  <a:pt x="1198080" y="0"/>
                </a:moveTo>
                <a:cubicBezTo>
                  <a:pt x="1859761" y="0"/>
                  <a:pt x="2396160" y="536399"/>
                  <a:pt x="2396160" y="1198080"/>
                </a:cubicBezTo>
                <a:cubicBezTo>
                  <a:pt x="2396160" y="1859761"/>
                  <a:pt x="1859761" y="2396160"/>
                  <a:pt x="1198080" y="2396160"/>
                </a:cubicBezTo>
                <a:cubicBezTo>
                  <a:pt x="536399" y="2396160"/>
                  <a:pt x="0" y="1859761"/>
                  <a:pt x="0" y="1198080"/>
                </a:cubicBezTo>
                <a:cubicBezTo>
                  <a:pt x="0" y="536399"/>
                  <a:pt x="536399" y="0"/>
                  <a:pt x="1198080" y="0"/>
                </a:cubicBezTo>
                <a:close/>
              </a:path>
            </a:pathLst>
          </a:cu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7009797" y="1929097"/>
            <a:ext cx="2396160" cy="2396160"/>
          </a:xfrm>
          <a:custGeom>
            <a:avLst/>
            <a:gdLst>
              <a:gd name="connsiteX0" fmla="*/ 1198080 w 2396160"/>
              <a:gd name="connsiteY0" fmla="*/ 0 h 2396160"/>
              <a:gd name="connsiteX1" fmla="*/ 2396160 w 2396160"/>
              <a:gd name="connsiteY1" fmla="*/ 1198080 h 2396160"/>
              <a:gd name="connsiteX2" fmla="*/ 1198080 w 2396160"/>
              <a:gd name="connsiteY2" fmla="*/ 2396160 h 2396160"/>
              <a:gd name="connsiteX3" fmla="*/ 0 w 2396160"/>
              <a:gd name="connsiteY3" fmla="*/ 1198080 h 2396160"/>
              <a:gd name="connsiteX4" fmla="*/ 1198080 w 2396160"/>
              <a:gd name="connsiteY4" fmla="*/ 0 h 239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60" h="2396160">
                <a:moveTo>
                  <a:pt x="1198080" y="0"/>
                </a:moveTo>
                <a:cubicBezTo>
                  <a:pt x="1859761" y="0"/>
                  <a:pt x="2396160" y="536399"/>
                  <a:pt x="2396160" y="1198080"/>
                </a:cubicBezTo>
                <a:cubicBezTo>
                  <a:pt x="2396160" y="1859761"/>
                  <a:pt x="1859761" y="2396160"/>
                  <a:pt x="1198080" y="2396160"/>
                </a:cubicBezTo>
                <a:cubicBezTo>
                  <a:pt x="536399" y="2396160"/>
                  <a:pt x="0" y="1859761"/>
                  <a:pt x="0" y="1198080"/>
                </a:cubicBezTo>
                <a:cubicBezTo>
                  <a:pt x="0" y="536399"/>
                  <a:pt x="536399" y="0"/>
                  <a:pt x="1198080" y="0"/>
                </a:cubicBezTo>
                <a:close/>
              </a:path>
            </a:pathLst>
          </a:cu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657282" y="2365800"/>
            <a:ext cx="1860597" cy="3111687"/>
          </a:xfrm>
          <a:custGeom>
            <a:avLst/>
            <a:gdLst>
              <a:gd name="connsiteX0" fmla="*/ 0 w 1860597"/>
              <a:gd name="connsiteY0" fmla="*/ 0 h 3111687"/>
              <a:gd name="connsiteX1" fmla="*/ 1860597 w 1860597"/>
              <a:gd name="connsiteY1" fmla="*/ 0 h 3111687"/>
              <a:gd name="connsiteX2" fmla="*/ 1860597 w 1860597"/>
              <a:gd name="connsiteY2" fmla="*/ 3111687 h 3111687"/>
              <a:gd name="connsiteX3" fmla="*/ 0 w 1860597"/>
              <a:gd name="connsiteY3" fmla="*/ 3111687 h 311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0597" h="3111687">
                <a:moveTo>
                  <a:pt x="0" y="0"/>
                </a:moveTo>
                <a:lnTo>
                  <a:pt x="1860597" y="0"/>
                </a:lnTo>
                <a:lnTo>
                  <a:pt x="1860597" y="3111687"/>
                </a:lnTo>
                <a:lnTo>
                  <a:pt x="0" y="31116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3801015" y="2360448"/>
            <a:ext cx="1722933" cy="3078385"/>
          </a:xfrm>
          <a:custGeom>
            <a:avLst/>
            <a:gdLst>
              <a:gd name="connsiteX0" fmla="*/ 0 w 1722933"/>
              <a:gd name="connsiteY0" fmla="*/ 0 h 3078385"/>
              <a:gd name="connsiteX1" fmla="*/ 1722933 w 1722933"/>
              <a:gd name="connsiteY1" fmla="*/ 0 h 3078385"/>
              <a:gd name="connsiteX2" fmla="*/ 1722933 w 1722933"/>
              <a:gd name="connsiteY2" fmla="*/ 3078385 h 3078385"/>
              <a:gd name="connsiteX3" fmla="*/ 0 w 1722933"/>
              <a:gd name="connsiteY3" fmla="*/ 3078385 h 307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2933" h="3078385">
                <a:moveTo>
                  <a:pt x="0" y="0"/>
                </a:moveTo>
                <a:lnTo>
                  <a:pt x="1722933" y="0"/>
                </a:lnTo>
                <a:lnTo>
                  <a:pt x="1722933" y="3078385"/>
                </a:lnTo>
                <a:lnTo>
                  <a:pt x="0" y="30783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5680102" y="2360448"/>
            <a:ext cx="1722933" cy="3078385"/>
          </a:xfrm>
          <a:custGeom>
            <a:avLst/>
            <a:gdLst>
              <a:gd name="connsiteX0" fmla="*/ 0 w 1722933"/>
              <a:gd name="connsiteY0" fmla="*/ 0 h 3078385"/>
              <a:gd name="connsiteX1" fmla="*/ 1722933 w 1722933"/>
              <a:gd name="connsiteY1" fmla="*/ 0 h 3078385"/>
              <a:gd name="connsiteX2" fmla="*/ 1722933 w 1722933"/>
              <a:gd name="connsiteY2" fmla="*/ 3078385 h 3078385"/>
              <a:gd name="connsiteX3" fmla="*/ 0 w 1722933"/>
              <a:gd name="connsiteY3" fmla="*/ 3078385 h 307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2933" h="3078385">
                <a:moveTo>
                  <a:pt x="0" y="0"/>
                </a:moveTo>
                <a:lnTo>
                  <a:pt x="1722933" y="0"/>
                </a:lnTo>
                <a:lnTo>
                  <a:pt x="1722933" y="3078385"/>
                </a:lnTo>
                <a:lnTo>
                  <a:pt x="0" y="30783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874712" y="1547813"/>
            <a:ext cx="10442576" cy="2704854"/>
          </a:xfrm>
          <a:custGeom>
            <a:avLst/>
            <a:gdLst>
              <a:gd name="connsiteX0" fmla="*/ 0 w 10442576"/>
              <a:gd name="connsiteY0" fmla="*/ 0 h 2704854"/>
              <a:gd name="connsiteX1" fmla="*/ 10442576 w 10442576"/>
              <a:gd name="connsiteY1" fmla="*/ 0 h 2704854"/>
              <a:gd name="connsiteX2" fmla="*/ 10442576 w 10442576"/>
              <a:gd name="connsiteY2" fmla="*/ 2704854 h 2704854"/>
              <a:gd name="connsiteX3" fmla="*/ 0 w 10442576"/>
              <a:gd name="connsiteY3" fmla="*/ 2704854 h 270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42576" h="2704854">
                <a:moveTo>
                  <a:pt x="0" y="0"/>
                </a:moveTo>
                <a:lnTo>
                  <a:pt x="10442576" y="0"/>
                </a:lnTo>
                <a:lnTo>
                  <a:pt x="10442576" y="2704854"/>
                </a:lnTo>
                <a:lnTo>
                  <a:pt x="0" y="27048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4" name="图片 3" descr="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0" y="0"/>
            <a:ext cx="8342630" cy="4898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3107057"/>
            <a:ext cx="12192000" cy="2509027"/>
          </a:xfrm>
          <a:custGeom>
            <a:avLst/>
            <a:gdLst>
              <a:gd name="connsiteX0" fmla="*/ 0 w 12192000"/>
              <a:gd name="connsiteY0" fmla="*/ 0 h 2509027"/>
              <a:gd name="connsiteX1" fmla="*/ 12192000 w 12192000"/>
              <a:gd name="connsiteY1" fmla="*/ 0 h 2509027"/>
              <a:gd name="connsiteX2" fmla="*/ 12192000 w 12192000"/>
              <a:gd name="connsiteY2" fmla="*/ 2509027 h 2509027"/>
              <a:gd name="connsiteX3" fmla="*/ 0 w 12192000"/>
              <a:gd name="connsiteY3" fmla="*/ 2509027 h 2509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09027">
                <a:moveTo>
                  <a:pt x="0" y="0"/>
                </a:moveTo>
                <a:lnTo>
                  <a:pt x="12192000" y="0"/>
                </a:lnTo>
                <a:lnTo>
                  <a:pt x="12192000" y="2509027"/>
                </a:lnTo>
                <a:lnTo>
                  <a:pt x="0" y="25090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408149" y="2292219"/>
            <a:ext cx="2879180" cy="2879118"/>
          </a:xfrm>
          <a:custGeom>
            <a:avLst/>
            <a:gdLst>
              <a:gd name="connsiteX0" fmla="*/ 1439590 w 2879180"/>
              <a:gd name="connsiteY0" fmla="*/ 0 h 2879118"/>
              <a:gd name="connsiteX1" fmla="*/ 2879180 w 2879180"/>
              <a:gd name="connsiteY1" fmla="*/ 1439559 h 2879118"/>
              <a:gd name="connsiteX2" fmla="*/ 1439590 w 2879180"/>
              <a:gd name="connsiteY2" fmla="*/ 2879118 h 2879118"/>
              <a:gd name="connsiteX3" fmla="*/ 0 w 2879180"/>
              <a:gd name="connsiteY3" fmla="*/ 1439559 h 2879118"/>
              <a:gd name="connsiteX4" fmla="*/ 1439590 w 2879180"/>
              <a:gd name="connsiteY4" fmla="*/ 0 h 287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9180" h="2879118">
                <a:moveTo>
                  <a:pt x="1439590" y="0"/>
                </a:moveTo>
                <a:cubicBezTo>
                  <a:pt x="2234654" y="0"/>
                  <a:pt x="2879180" y="644512"/>
                  <a:pt x="2879180" y="1439559"/>
                </a:cubicBezTo>
                <a:cubicBezTo>
                  <a:pt x="2879180" y="2234606"/>
                  <a:pt x="2234654" y="2879118"/>
                  <a:pt x="1439590" y="2879118"/>
                </a:cubicBezTo>
                <a:cubicBezTo>
                  <a:pt x="644526" y="2879118"/>
                  <a:pt x="0" y="2234606"/>
                  <a:pt x="0" y="1439559"/>
                </a:cubicBezTo>
                <a:cubicBezTo>
                  <a:pt x="0" y="644512"/>
                  <a:pt x="644526" y="0"/>
                  <a:pt x="1439590" y="0"/>
                </a:cubicBezTo>
                <a:close/>
              </a:path>
            </a:pathLst>
          </a:custGeom>
          <a:noFill/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83099" y="2187100"/>
            <a:ext cx="3225800" cy="3204524"/>
          </a:xfrm>
          <a:custGeom>
            <a:avLst/>
            <a:gdLst>
              <a:gd name="connsiteX0" fmla="*/ 1754534 w 3225800"/>
              <a:gd name="connsiteY0" fmla="*/ 1618065 h 3204524"/>
              <a:gd name="connsiteX1" fmla="*/ 3110607 w 3225800"/>
              <a:gd name="connsiteY1" fmla="*/ 1618065 h 3204524"/>
              <a:gd name="connsiteX2" fmla="*/ 3225800 w 3225800"/>
              <a:gd name="connsiteY2" fmla="*/ 1733258 h 3204524"/>
              <a:gd name="connsiteX3" fmla="*/ 3225800 w 3225800"/>
              <a:gd name="connsiteY3" fmla="*/ 3089331 h 3204524"/>
              <a:gd name="connsiteX4" fmla="*/ 3110607 w 3225800"/>
              <a:gd name="connsiteY4" fmla="*/ 3204524 h 3204524"/>
              <a:gd name="connsiteX5" fmla="*/ 1754534 w 3225800"/>
              <a:gd name="connsiteY5" fmla="*/ 3204524 h 3204524"/>
              <a:gd name="connsiteX6" fmla="*/ 1639341 w 3225800"/>
              <a:gd name="connsiteY6" fmla="*/ 3089331 h 3204524"/>
              <a:gd name="connsiteX7" fmla="*/ 1639341 w 3225800"/>
              <a:gd name="connsiteY7" fmla="*/ 1733258 h 3204524"/>
              <a:gd name="connsiteX8" fmla="*/ 1754534 w 3225800"/>
              <a:gd name="connsiteY8" fmla="*/ 1618065 h 3204524"/>
              <a:gd name="connsiteX9" fmla="*/ 115193 w 3225800"/>
              <a:gd name="connsiteY9" fmla="*/ 1618065 h 3204524"/>
              <a:gd name="connsiteX10" fmla="*/ 1471266 w 3225800"/>
              <a:gd name="connsiteY10" fmla="*/ 1618065 h 3204524"/>
              <a:gd name="connsiteX11" fmla="*/ 1586459 w 3225800"/>
              <a:gd name="connsiteY11" fmla="*/ 1733258 h 3204524"/>
              <a:gd name="connsiteX12" fmla="*/ 1586459 w 3225800"/>
              <a:gd name="connsiteY12" fmla="*/ 3089331 h 3204524"/>
              <a:gd name="connsiteX13" fmla="*/ 1471266 w 3225800"/>
              <a:gd name="connsiteY13" fmla="*/ 3204524 h 3204524"/>
              <a:gd name="connsiteX14" fmla="*/ 115193 w 3225800"/>
              <a:gd name="connsiteY14" fmla="*/ 3204524 h 3204524"/>
              <a:gd name="connsiteX15" fmla="*/ 0 w 3225800"/>
              <a:gd name="connsiteY15" fmla="*/ 3089331 h 3204524"/>
              <a:gd name="connsiteX16" fmla="*/ 0 w 3225800"/>
              <a:gd name="connsiteY16" fmla="*/ 1733258 h 3204524"/>
              <a:gd name="connsiteX17" fmla="*/ 115193 w 3225800"/>
              <a:gd name="connsiteY17" fmla="*/ 1618065 h 3204524"/>
              <a:gd name="connsiteX18" fmla="*/ 1754534 w 3225800"/>
              <a:gd name="connsiteY18" fmla="*/ 0 h 3204524"/>
              <a:gd name="connsiteX19" fmla="*/ 3110607 w 3225800"/>
              <a:gd name="connsiteY19" fmla="*/ 0 h 3204524"/>
              <a:gd name="connsiteX20" fmla="*/ 3225800 w 3225800"/>
              <a:gd name="connsiteY20" fmla="*/ 115193 h 3204524"/>
              <a:gd name="connsiteX21" fmla="*/ 3225800 w 3225800"/>
              <a:gd name="connsiteY21" fmla="*/ 1471266 h 3204524"/>
              <a:gd name="connsiteX22" fmla="*/ 3110607 w 3225800"/>
              <a:gd name="connsiteY22" fmla="*/ 1586459 h 3204524"/>
              <a:gd name="connsiteX23" fmla="*/ 1754534 w 3225800"/>
              <a:gd name="connsiteY23" fmla="*/ 1586459 h 3204524"/>
              <a:gd name="connsiteX24" fmla="*/ 1639341 w 3225800"/>
              <a:gd name="connsiteY24" fmla="*/ 1471266 h 3204524"/>
              <a:gd name="connsiteX25" fmla="*/ 1639341 w 3225800"/>
              <a:gd name="connsiteY25" fmla="*/ 115193 h 3204524"/>
              <a:gd name="connsiteX26" fmla="*/ 1754534 w 3225800"/>
              <a:gd name="connsiteY26" fmla="*/ 0 h 3204524"/>
              <a:gd name="connsiteX27" fmla="*/ 115193 w 3225800"/>
              <a:gd name="connsiteY27" fmla="*/ 0 h 3204524"/>
              <a:gd name="connsiteX28" fmla="*/ 1471266 w 3225800"/>
              <a:gd name="connsiteY28" fmla="*/ 0 h 3204524"/>
              <a:gd name="connsiteX29" fmla="*/ 1586459 w 3225800"/>
              <a:gd name="connsiteY29" fmla="*/ 115193 h 3204524"/>
              <a:gd name="connsiteX30" fmla="*/ 1586459 w 3225800"/>
              <a:gd name="connsiteY30" fmla="*/ 1471266 h 3204524"/>
              <a:gd name="connsiteX31" fmla="*/ 1471266 w 3225800"/>
              <a:gd name="connsiteY31" fmla="*/ 1586459 h 3204524"/>
              <a:gd name="connsiteX32" fmla="*/ 115193 w 3225800"/>
              <a:gd name="connsiteY32" fmla="*/ 1586459 h 3204524"/>
              <a:gd name="connsiteX33" fmla="*/ 0 w 3225800"/>
              <a:gd name="connsiteY33" fmla="*/ 1471266 h 3204524"/>
              <a:gd name="connsiteX34" fmla="*/ 0 w 3225800"/>
              <a:gd name="connsiteY34" fmla="*/ 115193 h 3204524"/>
              <a:gd name="connsiteX35" fmla="*/ 115193 w 3225800"/>
              <a:gd name="connsiteY35" fmla="*/ 0 h 320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225800" h="3204524">
                <a:moveTo>
                  <a:pt x="1754534" y="1618065"/>
                </a:moveTo>
                <a:lnTo>
                  <a:pt x="3110607" y="1618065"/>
                </a:lnTo>
                <a:cubicBezTo>
                  <a:pt x="3174226" y="1618065"/>
                  <a:pt x="3225800" y="1669639"/>
                  <a:pt x="3225800" y="1733258"/>
                </a:cubicBezTo>
                <a:lnTo>
                  <a:pt x="3225800" y="3089331"/>
                </a:lnTo>
                <a:cubicBezTo>
                  <a:pt x="3225800" y="3152950"/>
                  <a:pt x="3174226" y="3204524"/>
                  <a:pt x="3110607" y="3204524"/>
                </a:cubicBezTo>
                <a:lnTo>
                  <a:pt x="1754534" y="3204524"/>
                </a:lnTo>
                <a:cubicBezTo>
                  <a:pt x="1690915" y="3204524"/>
                  <a:pt x="1639341" y="3152950"/>
                  <a:pt x="1639341" y="3089331"/>
                </a:cubicBezTo>
                <a:lnTo>
                  <a:pt x="1639341" y="1733258"/>
                </a:lnTo>
                <a:cubicBezTo>
                  <a:pt x="1639341" y="1669639"/>
                  <a:pt x="1690915" y="1618065"/>
                  <a:pt x="1754534" y="1618065"/>
                </a:cubicBezTo>
                <a:close/>
                <a:moveTo>
                  <a:pt x="115193" y="1618065"/>
                </a:moveTo>
                <a:lnTo>
                  <a:pt x="1471266" y="1618065"/>
                </a:lnTo>
                <a:cubicBezTo>
                  <a:pt x="1534885" y="1618065"/>
                  <a:pt x="1586459" y="1669639"/>
                  <a:pt x="1586459" y="1733258"/>
                </a:cubicBezTo>
                <a:lnTo>
                  <a:pt x="1586459" y="3089331"/>
                </a:lnTo>
                <a:cubicBezTo>
                  <a:pt x="1586459" y="3152950"/>
                  <a:pt x="1534885" y="3204524"/>
                  <a:pt x="1471266" y="3204524"/>
                </a:cubicBezTo>
                <a:lnTo>
                  <a:pt x="115193" y="3204524"/>
                </a:lnTo>
                <a:cubicBezTo>
                  <a:pt x="51574" y="3204524"/>
                  <a:pt x="0" y="3152950"/>
                  <a:pt x="0" y="3089331"/>
                </a:cubicBezTo>
                <a:lnTo>
                  <a:pt x="0" y="1733258"/>
                </a:lnTo>
                <a:cubicBezTo>
                  <a:pt x="0" y="1669639"/>
                  <a:pt x="51574" y="1618065"/>
                  <a:pt x="115193" y="1618065"/>
                </a:cubicBezTo>
                <a:close/>
                <a:moveTo>
                  <a:pt x="1754534" y="0"/>
                </a:moveTo>
                <a:lnTo>
                  <a:pt x="3110607" y="0"/>
                </a:lnTo>
                <a:cubicBezTo>
                  <a:pt x="3174226" y="0"/>
                  <a:pt x="3225800" y="51574"/>
                  <a:pt x="3225800" y="115193"/>
                </a:cubicBezTo>
                <a:lnTo>
                  <a:pt x="3225800" y="1471266"/>
                </a:lnTo>
                <a:cubicBezTo>
                  <a:pt x="3225800" y="1534885"/>
                  <a:pt x="3174226" y="1586459"/>
                  <a:pt x="3110607" y="1586459"/>
                </a:cubicBezTo>
                <a:lnTo>
                  <a:pt x="1754534" y="1586459"/>
                </a:lnTo>
                <a:cubicBezTo>
                  <a:pt x="1690915" y="1586459"/>
                  <a:pt x="1639341" y="1534885"/>
                  <a:pt x="1639341" y="1471266"/>
                </a:cubicBezTo>
                <a:lnTo>
                  <a:pt x="1639341" y="115193"/>
                </a:lnTo>
                <a:cubicBezTo>
                  <a:pt x="1639341" y="51574"/>
                  <a:pt x="1690915" y="0"/>
                  <a:pt x="1754534" y="0"/>
                </a:cubicBezTo>
                <a:close/>
                <a:moveTo>
                  <a:pt x="115193" y="0"/>
                </a:moveTo>
                <a:lnTo>
                  <a:pt x="1471266" y="0"/>
                </a:lnTo>
                <a:cubicBezTo>
                  <a:pt x="1534885" y="0"/>
                  <a:pt x="1586459" y="51574"/>
                  <a:pt x="1586459" y="115193"/>
                </a:cubicBezTo>
                <a:lnTo>
                  <a:pt x="1586459" y="1471266"/>
                </a:lnTo>
                <a:cubicBezTo>
                  <a:pt x="1586459" y="1534885"/>
                  <a:pt x="1534885" y="1586459"/>
                  <a:pt x="1471266" y="1586459"/>
                </a:cubicBezTo>
                <a:lnTo>
                  <a:pt x="115193" y="1586459"/>
                </a:lnTo>
                <a:cubicBezTo>
                  <a:pt x="51574" y="1586459"/>
                  <a:pt x="0" y="1534885"/>
                  <a:pt x="0" y="1471266"/>
                </a:cubicBezTo>
                <a:lnTo>
                  <a:pt x="0" y="115193"/>
                </a:lnTo>
                <a:cubicBezTo>
                  <a:pt x="0" y="51574"/>
                  <a:pt x="51574" y="0"/>
                  <a:pt x="115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874713" y="3893867"/>
            <a:ext cx="2152364" cy="1413022"/>
          </a:xfrm>
          <a:custGeom>
            <a:avLst/>
            <a:gdLst>
              <a:gd name="connsiteX0" fmla="*/ 0 w 2152364"/>
              <a:gd name="connsiteY0" fmla="*/ 0 h 1413022"/>
              <a:gd name="connsiteX1" fmla="*/ 2152364 w 2152364"/>
              <a:gd name="connsiteY1" fmla="*/ 0 h 1413022"/>
              <a:gd name="connsiteX2" fmla="*/ 2152364 w 2152364"/>
              <a:gd name="connsiteY2" fmla="*/ 1413022 h 1413022"/>
              <a:gd name="connsiteX3" fmla="*/ 0 w 2152364"/>
              <a:gd name="connsiteY3" fmla="*/ 1413022 h 141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2364" h="1413022">
                <a:moveTo>
                  <a:pt x="0" y="0"/>
                </a:moveTo>
                <a:lnTo>
                  <a:pt x="2152364" y="0"/>
                </a:lnTo>
                <a:lnTo>
                  <a:pt x="2152364" y="1413022"/>
                </a:lnTo>
                <a:lnTo>
                  <a:pt x="0" y="14130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3203407" y="3893867"/>
            <a:ext cx="2152364" cy="1413022"/>
          </a:xfrm>
          <a:custGeom>
            <a:avLst/>
            <a:gdLst>
              <a:gd name="connsiteX0" fmla="*/ 0 w 2152364"/>
              <a:gd name="connsiteY0" fmla="*/ 0 h 1413022"/>
              <a:gd name="connsiteX1" fmla="*/ 2152364 w 2152364"/>
              <a:gd name="connsiteY1" fmla="*/ 0 h 1413022"/>
              <a:gd name="connsiteX2" fmla="*/ 2152364 w 2152364"/>
              <a:gd name="connsiteY2" fmla="*/ 1413022 h 1413022"/>
              <a:gd name="connsiteX3" fmla="*/ 0 w 2152364"/>
              <a:gd name="connsiteY3" fmla="*/ 1413022 h 141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2364" h="1413022">
                <a:moveTo>
                  <a:pt x="0" y="0"/>
                </a:moveTo>
                <a:lnTo>
                  <a:pt x="2152364" y="0"/>
                </a:lnTo>
                <a:lnTo>
                  <a:pt x="2152364" y="1413022"/>
                </a:lnTo>
                <a:lnTo>
                  <a:pt x="0" y="14130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874713" y="1892721"/>
            <a:ext cx="2152364" cy="1413022"/>
          </a:xfrm>
          <a:custGeom>
            <a:avLst/>
            <a:gdLst>
              <a:gd name="connsiteX0" fmla="*/ 0 w 2152364"/>
              <a:gd name="connsiteY0" fmla="*/ 0 h 1413022"/>
              <a:gd name="connsiteX1" fmla="*/ 2152364 w 2152364"/>
              <a:gd name="connsiteY1" fmla="*/ 0 h 1413022"/>
              <a:gd name="connsiteX2" fmla="*/ 2152364 w 2152364"/>
              <a:gd name="connsiteY2" fmla="*/ 1413022 h 1413022"/>
              <a:gd name="connsiteX3" fmla="*/ 0 w 2152364"/>
              <a:gd name="connsiteY3" fmla="*/ 1413022 h 141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2364" h="1413022">
                <a:moveTo>
                  <a:pt x="0" y="0"/>
                </a:moveTo>
                <a:lnTo>
                  <a:pt x="2152364" y="0"/>
                </a:lnTo>
                <a:lnTo>
                  <a:pt x="2152364" y="1413022"/>
                </a:lnTo>
                <a:lnTo>
                  <a:pt x="0" y="14130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203407" y="1892721"/>
            <a:ext cx="2152364" cy="1413022"/>
          </a:xfrm>
          <a:custGeom>
            <a:avLst/>
            <a:gdLst>
              <a:gd name="connsiteX0" fmla="*/ 0 w 2152364"/>
              <a:gd name="connsiteY0" fmla="*/ 0 h 1413022"/>
              <a:gd name="connsiteX1" fmla="*/ 2152364 w 2152364"/>
              <a:gd name="connsiteY1" fmla="*/ 0 h 1413022"/>
              <a:gd name="connsiteX2" fmla="*/ 2152364 w 2152364"/>
              <a:gd name="connsiteY2" fmla="*/ 1413022 h 1413022"/>
              <a:gd name="connsiteX3" fmla="*/ 0 w 2152364"/>
              <a:gd name="connsiteY3" fmla="*/ 1413022 h 141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2364" h="1413022">
                <a:moveTo>
                  <a:pt x="0" y="0"/>
                </a:moveTo>
                <a:lnTo>
                  <a:pt x="2152364" y="0"/>
                </a:lnTo>
                <a:lnTo>
                  <a:pt x="2152364" y="1413022"/>
                </a:lnTo>
                <a:lnTo>
                  <a:pt x="0" y="14130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74712" y="1969676"/>
            <a:ext cx="3213358" cy="1670818"/>
          </a:xfrm>
          <a:custGeom>
            <a:avLst/>
            <a:gdLst>
              <a:gd name="connsiteX0" fmla="*/ 0 w 3213358"/>
              <a:gd name="connsiteY0" fmla="*/ 0 h 1670818"/>
              <a:gd name="connsiteX1" fmla="*/ 3213358 w 3213358"/>
              <a:gd name="connsiteY1" fmla="*/ 0 h 1670818"/>
              <a:gd name="connsiteX2" fmla="*/ 3213358 w 3213358"/>
              <a:gd name="connsiteY2" fmla="*/ 1670818 h 1670818"/>
              <a:gd name="connsiteX3" fmla="*/ 0 w 3213358"/>
              <a:gd name="connsiteY3" fmla="*/ 1670818 h 167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3358" h="1670818">
                <a:moveTo>
                  <a:pt x="0" y="0"/>
                </a:moveTo>
                <a:lnTo>
                  <a:pt x="3213358" y="0"/>
                </a:lnTo>
                <a:lnTo>
                  <a:pt x="3213358" y="1670818"/>
                </a:lnTo>
                <a:lnTo>
                  <a:pt x="0" y="16708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489320" y="1969676"/>
            <a:ext cx="3213358" cy="1670818"/>
          </a:xfrm>
          <a:custGeom>
            <a:avLst/>
            <a:gdLst>
              <a:gd name="connsiteX0" fmla="*/ 0 w 3213358"/>
              <a:gd name="connsiteY0" fmla="*/ 0 h 1670818"/>
              <a:gd name="connsiteX1" fmla="*/ 3213358 w 3213358"/>
              <a:gd name="connsiteY1" fmla="*/ 0 h 1670818"/>
              <a:gd name="connsiteX2" fmla="*/ 3213358 w 3213358"/>
              <a:gd name="connsiteY2" fmla="*/ 1670818 h 1670818"/>
              <a:gd name="connsiteX3" fmla="*/ 0 w 3213358"/>
              <a:gd name="connsiteY3" fmla="*/ 1670818 h 167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3358" h="1670818">
                <a:moveTo>
                  <a:pt x="0" y="0"/>
                </a:moveTo>
                <a:lnTo>
                  <a:pt x="3213358" y="0"/>
                </a:lnTo>
                <a:lnTo>
                  <a:pt x="3213358" y="1670818"/>
                </a:lnTo>
                <a:lnTo>
                  <a:pt x="0" y="16708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103930" y="1969676"/>
            <a:ext cx="3213358" cy="1670818"/>
          </a:xfrm>
          <a:custGeom>
            <a:avLst/>
            <a:gdLst>
              <a:gd name="connsiteX0" fmla="*/ 0 w 3213358"/>
              <a:gd name="connsiteY0" fmla="*/ 0 h 1670818"/>
              <a:gd name="connsiteX1" fmla="*/ 3213358 w 3213358"/>
              <a:gd name="connsiteY1" fmla="*/ 0 h 1670818"/>
              <a:gd name="connsiteX2" fmla="*/ 3213358 w 3213358"/>
              <a:gd name="connsiteY2" fmla="*/ 1670818 h 1670818"/>
              <a:gd name="connsiteX3" fmla="*/ 0 w 3213358"/>
              <a:gd name="connsiteY3" fmla="*/ 1670818 h 167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3358" h="1670818">
                <a:moveTo>
                  <a:pt x="0" y="0"/>
                </a:moveTo>
                <a:lnTo>
                  <a:pt x="3213358" y="0"/>
                </a:lnTo>
                <a:lnTo>
                  <a:pt x="3213358" y="1670818"/>
                </a:lnTo>
                <a:lnTo>
                  <a:pt x="0" y="16708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</a:t>
            </a:r>
            <a:r>
              <a:rPr lang="en-US" altLang="zh-CN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874712" y="1969676"/>
            <a:ext cx="2376191" cy="1645516"/>
          </a:xfrm>
          <a:custGeom>
            <a:avLst/>
            <a:gdLst>
              <a:gd name="connsiteX0" fmla="*/ 0 w 2376191"/>
              <a:gd name="connsiteY0" fmla="*/ 0 h 1645516"/>
              <a:gd name="connsiteX1" fmla="*/ 2376191 w 2376191"/>
              <a:gd name="connsiteY1" fmla="*/ 0 h 1645516"/>
              <a:gd name="connsiteX2" fmla="*/ 2376191 w 2376191"/>
              <a:gd name="connsiteY2" fmla="*/ 1645516 h 1645516"/>
              <a:gd name="connsiteX3" fmla="*/ 0 w 2376191"/>
              <a:gd name="connsiteY3" fmla="*/ 1645516 h 164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191" h="1645516">
                <a:moveTo>
                  <a:pt x="0" y="0"/>
                </a:moveTo>
                <a:lnTo>
                  <a:pt x="2376191" y="0"/>
                </a:lnTo>
                <a:lnTo>
                  <a:pt x="2376191" y="1645516"/>
                </a:lnTo>
                <a:lnTo>
                  <a:pt x="0" y="16455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563507" y="1969676"/>
            <a:ext cx="2376191" cy="1645516"/>
          </a:xfrm>
          <a:custGeom>
            <a:avLst/>
            <a:gdLst>
              <a:gd name="connsiteX0" fmla="*/ 0 w 2376191"/>
              <a:gd name="connsiteY0" fmla="*/ 0 h 1645516"/>
              <a:gd name="connsiteX1" fmla="*/ 2376191 w 2376191"/>
              <a:gd name="connsiteY1" fmla="*/ 0 h 1645516"/>
              <a:gd name="connsiteX2" fmla="*/ 2376191 w 2376191"/>
              <a:gd name="connsiteY2" fmla="*/ 1645516 h 1645516"/>
              <a:gd name="connsiteX3" fmla="*/ 0 w 2376191"/>
              <a:gd name="connsiteY3" fmla="*/ 1645516 h 164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191" h="1645516">
                <a:moveTo>
                  <a:pt x="0" y="0"/>
                </a:moveTo>
                <a:lnTo>
                  <a:pt x="2376191" y="0"/>
                </a:lnTo>
                <a:lnTo>
                  <a:pt x="2376191" y="1645516"/>
                </a:lnTo>
                <a:lnTo>
                  <a:pt x="0" y="16455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252302" y="1969676"/>
            <a:ext cx="2376191" cy="1645516"/>
          </a:xfrm>
          <a:custGeom>
            <a:avLst/>
            <a:gdLst>
              <a:gd name="connsiteX0" fmla="*/ 0 w 2376191"/>
              <a:gd name="connsiteY0" fmla="*/ 0 h 1645516"/>
              <a:gd name="connsiteX1" fmla="*/ 2376191 w 2376191"/>
              <a:gd name="connsiteY1" fmla="*/ 0 h 1645516"/>
              <a:gd name="connsiteX2" fmla="*/ 2376191 w 2376191"/>
              <a:gd name="connsiteY2" fmla="*/ 1645516 h 1645516"/>
              <a:gd name="connsiteX3" fmla="*/ 0 w 2376191"/>
              <a:gd name="connsiteY3" fmla="*/ 1645516 h 164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191" h="1645516">
                <a:moveTo>
                  <a:pt x="0" y="0"/>
                </a:moveTo>
                <a:lnTo>
                  <a:pt x="2376191" y="0"/>
                </a:lnTo>
                <a:lnTo>
                  <a:pt x="2376191" y="1645516"/>
                </a:lnTo>
                <a:lnTo>
                  <a:pt x="0" y="16455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41097" y="1969676"/>
            <a:ext cx="2376191" cy="1645516"/>
          </a:xfrm>
          <a:custGeom>
            <a:avLst/>
            <a:gdLst>
              <a:gd name="connsiteX0" fmla="*/ 0 w 2376191"/>
              <a:gd name="connsiteY0" fmla="*/ 0 h 1645516"/>
              <a:gd name="connsiteX1" fmla="*/ 2376191 w 2376191"/>
              <a:gd name="connsiteY1" fmla="*/ 0 h 1645516"/>
              <a:gd name="connsiteX2" fmla="*/ 2376191 w 2376191"/>
              <a:gd name="connsiteY2" fmla="*/ 1645516 h 1645516"/>
              <a:gd name="connsiteX3" fmla="*/ 0 w 2376191"/>
              <a:gd name="connsiteY3" fmla="*/ 1645516 h 164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191" h="1645516">
                <a:moveTo>
                  <a:pt x="0" y="0"/>
                </a:moveTo>
                <a:lnTo>
                  <a:pt x="2376191" y="0"/>
                </a:lnTo>
                <a:lnTo>
                  <a:pt x="2376191" y="1645516"/>
                </a:lnTo>
                <a:lnTo>
                  <a:pt x="0" y="16455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microsoft.com/office/2007/relationships/hdphoto" Target="../media/image5.wdp"/><Relationship Id="rId14" Type="http://schemas.openxmlformats.org/officeDocument/2006/relationships/image" Target="../media/image4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9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503985" y="327538"/>
            <a:ext cx="7184030" cy="609866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108960" y="3147060"/>
            <a:ext cx="5301615" cy="14452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4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95959"/>
                    </a:gs>
                    <a:gs pos="100000">
                      <a:srgbClr val="333435"/>
                    </a:gs>
                  </a:gsLst>
                  <a:lin ang="81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智慧教室使用</a:t>
            </a:r>
            <a:endParaRPr kumimoji="0" lang="zh-CN" altLang="zh-CN" sz="4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595959"/>
                  </a:gs>
                  <a:gs pos="100000">
                    <a:srgbClr val="333435"/>
                  </a:gs>
                </a:gsLst>
                <a:lin ang="8100000" scaled="1"/>
              </a:gra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4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95959"/>
                    </a:gs>
                    <a:gs pos="100000">
                      <a:srgbClr val="333435"/>
                    </a:gs>
                  </a:gsLst>
                  <a:lin ang="81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基本介绍</a:t>
            </a:r>
            <a:endParaRPr kumimoji="0" lang="zh-CN" altLang="zh-CN" sz="4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595959"/>
                  </a:gs>
                  <a:gs pos="100000">
                    <a:srgbClr val="333435"/>
                  </a:gs>
                </a:gsLst>
                <a:lin ang="8100000" scaled="1"/>
              </a:gra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52649" y="2040558"/>
            <a:ext cx="2047240" cy="110680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00C8AF"/>
                    </a:gs>
                    <a:gs pos="100000">
                      <a:srgbClr val="006FBB"/>
                    </a:gs>
                  </a:gsLst>
                  <a:lin ang="81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2019</a:t>
            </a:r>
            <a:endParaRPr kumimoji="0" lang="zh-CN" altLang="en-US" sz="660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C8AF"/>
                  </a:gs>
                  <a:gs pos="100000">
                    <a:srgbClr val="006FBB"/>
                  </a:gs>
                </a:gsLst>
                <a:lin ang="8100000" scaled="1"/>
              </a:gra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098155" y="6202680"/>
            <a:ext cx="5380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经济与管理实验教学中心</a:t>
            </a:r>
            <a:endParaRPr lang="zh-CN" altLang="en-US" sz="2800" b="1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" y="45085"/>
            <a:ext cx="4085590" cy="755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347913" y="224310"/>
            <a:ext cx="10255250" cy="1159989"/>
            <a:chOff x="347913" y="224310"/>
            <a:chExt cx="10255250" cy="1159989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347913" y="224310"/>
              <a:ext cx="1170540" cy="1159989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660289" y="512876"/>
              <a:ext cx="464820" cy="39878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000" dirty="0">
                  <a:gradFill>
                    <a:gsLst>
                      <a:gs pos="0">
                        <a:srgbClr val="00C8AF"/>
                      </a:gs>
                      <a:gs pos="100000">
                        <a:srgbClr val="006FBB"/>
                      </a:gs>
                    </a:gsLst>
                    <a:lin ang="8100000" scaled="1"/>
                  </a:gradFill>
                </a:rPr>
                <a:t>03</a:t>
              </a:r>
              <a:endParaRPr lang="zh-CN" altLang="en-US" sz="2000" dirty="0">
                <a:gradFill>
                  <a:gsLst>
                    <a:gs pos="0">
                      <a:srgbClr val="00C8AF"/>
                    </a:gs>
                    <a:gs pos="100000">
                      <a:srgbClr val="006FBB"/>
                    </a:gs>
                  </a:gsLst>
                  <a:lin ang="8100000" scaled="1"/>
                </a:gra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518218" y="442750"/>
              <a:ext cx="908494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课堂</a:t>
              </a: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教学情况：</a:t>
              </a:r>
              <a:r>
                <a:rPr lang="en-US" altLang="zh-CN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2018</a:t>
              </a: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建设的智慧教室（行知楼</a:t>
              </a:r>
              <a:r>
                <a:rPr lang="en-US" altLang="zh-CN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305</a:t>
              </a: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）上课</a:t>
              </a: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实景</a:t>
              </a:r>
              <a:endPara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pic>
        <p:nvPicPr>
          <p:cNvPr id="2" name="图片 1" descr="图片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243330" y="1384300"/>
            <a:ext cx="9360000" cy="50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347913" y="224310"/>
            <a:ext cx="10537825" cy="1159989"/>
            <a:chOff x="347913" y="224310"/>
            <a:chExt cx="10537825" cy="1159989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347913" y="224310"/>
              <a:ext cx="1170540" cy="1159989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660289" y="512876"/>
              <a:ext cx="464820" cy="39878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000" dirty="0">
                  <a:gradFill>
                    <a:gsLst>
                      <a:gs pos="0">
                        <a:srgbClr val="00C8AF"/>
                      </a:gs>
                      <a:gs pos="100000">
                        <a:srgbClr val="006FBB"/>
                      </a:gs>
                    </a:gsLst>
                    <a:lin ang="8100000" scaled="1"/>
                  </a:gradFill>
                </a:rPr>
                <a:t>03</a:t>
              </a:r>
              <a:endParaRPr lang="zh-CN" altLang="en-US" sz="2000" dirty="0">
                <a:gradFill>
                  <a:gsLst>
                    <a:gs pos="0">
                      <a:srgbClr val="00C8AF"/>
                    </a:gs>
                    <a:gs pos="100000">
                      <a:srgbClr val="006FBB"/>
                    </a:gs>
                  </a:gsLst>
                  <a:lin ang="8100000" scaled="1"/>
                </a:gra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518218" y="442750"/>
              <a:ext cx="936752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课堂</a:t>
              </a: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教学情况：</a:t>
              </a:r>
              <a:r>
                <a:rPr lang="en-US" altLang="zh-CN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2018</a:t>
              </a: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建设的智慧教室（慎思楼</a:t>
              </a:r>
              <a:r>
                <a:rPr lang="en-US" altLang="zh-CN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123</a:t>
              </a: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）上课</a:t>
              </a: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实景</a:t>
              </a:r>
              <a:endPara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pic>
        <p:nvPicPr>
          <p:cNvPr id="2" name="图片 1" descr="图片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252855" y="1384300"/>
            <a:ext cx="9360000" cy="50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347913" y="224310"/>
            <a:ext cx="5360670" cy="1159989"/>
            <a:chOff x="347913" y="224310"/>
            <a:chExt cx="5360670" cy="1159989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347913" y="224310"/>
              <a:ext cx="1170540" cy="1159989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657699" y="512876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000" dirty="0">
                  <a:gradFill>
                    <a:gsLst>
                      <a:gs pos="0">
                        <a:srgbClr val="00C8AF"/>
                      </a:gs>
                      <a:gs pos="100000">
                        <a:srgbClr val="006FBB"/>
                      </a:gs>
                    </a:gsLst>
                    <a:lin ang="8100000" scaled="1"/>
                  </a:gradFill>
                </a:rPr>
                <a:t>01</a:t>
              </a:r>
              <a:endParaRPr lang="zh-CN" altLang="en-US" sz="2000" dirty="0">
                <a:gradFill>
                  <a:gsLst>
                    <a:gs pos="0">
                      <a:srgbClr val="00C8AF"/>
                    </a:gs>
                    <a:gs pos="100000">
                      <a:srgbClr val="006FBB"/>
                    </a:gs>
                  </a:gsLst>
                  <a:lin ang="8100000" scaled="1"/>
                </a:gra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518218" y="442750"/>
              <a:ext cx="419036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2019</a:t>
              </a:r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智慧教室总体介绍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8773795" y="1294765"/>
            <a:ext cx="3168650" cy="1297102"/>
            <a:chOff x="7727479" y="3464575"/>
            <a:chExt cx="4063783" cy="1297499"/>
          </a:xfrm>
        </p:grpSpPr>
        <p:sp>
          <p:nvSpPr>
            <p:cNvPr id="62" name="矩形 61"/>
            <p:cNvSpPr/>
            <p:nvPr/>
          </p:nvSpPr>
          <p:spPr>
            <a:xfrm>
              <a:off x="7727479" y="3747033"/>
              <a:ext cx="4063783" cy="10150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新建的智慧教室位于慎思楼一层，共有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5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间，分别为：慎思楼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111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113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116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118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120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教室。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7727479" y="3464575"/>
              <a:ext cx="2601147" cy="38619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600" b="1" dirty="0">
                  <a:latin typeface="+mn-ea"/>
                </a:rPr>
                <a:t>5</a:t>
              </a:r>
              <a:r>
                <a:rPr lang="zh-CN" altLang="en-US" sz="1600" b="1" dirty="0">
                  <a:latin typeface="+mn-ea"/>
                </a:rPr>
                <a:t>间新建智慧教室</a:t>
              </a:r>
              <a:endParaRPr lang="zh-CN" altLang="en-US" sz="1600" b="1" dirty="0">
                <a:latin typeface="+mn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773795" y="3118485"/>
            <a:ext cx="3169285" cy="1297102"/>
            <a:chOff x="7727479" y="3464575"/>
            <a:chExt cx="4064597" cy="1297499"/>
          </a:xfrm>
        </p:grpSpPr>
        <p:sp>
          <p:nvSpPr>
            <p:cNvPr id="65" name="矩形 64"/>
            <p:cNvSpPr/>
            <p:nvPr/>
          </p:nvSpPr>
          <p:spPr>
            <a:xfrm>
              <a:off x="7727479" y="3747033"/>
              <a:ext cx="4063783" cy="10150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今年建成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5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间教室，加上去年的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122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、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124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教室，至此慎思楼一层共有的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7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间教室均为智慧教室。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7727479" y="3464575"/>
              <a:ext cx="4064597" cy="38619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latin typeface="+mn-ea"/>
                </a:rPr>
                <a:t>慎思楼一层共</a:t>
              </a:r>
              <a:r>
                <a:rPr lang="en-US" altLang="zh-CN" sz="1600" b="1" dirty="0">
                  <a:latin typeface="+mn-ea"/>
                </a:rPr>
                <a:t>7</a:t>
              </a:r>
              <a:r>
                <a:rPr lang="zh-CN" altLang="en-US" sz="1600" b="1" dirty="0">
                  <a:latin typeface="+mn-ea"/>
                </a:rPr>
                <a:t>间智慧教室</a:t>
              </a:r>
              <a:endParaRPr lang="zh-CN" altLang="en-US" sz="1600" b="1" dirty="0">
                <a:latin typeface="+mn-ea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8773795" y="4942205"/>
            <a:ext cx="3168650" cy="1297101"/>
            <a:chOff x="7727479" y="3464575"/>
            <a:chExt cx="4063783" cy="1297498"/>
          </a:xfrm>
        </p:grpSpPr>
        <p:sp>
          <p:nvSpPr>
            <p:cNvPr id="68" name="矩形 67"/>
            <p:cNvSpPr/>
            <p:nvPr/>
          </p:nvSpPr>
          <p:spPr>
            <a:xfrm>
              <a:off x="7727479" y="3747033"/>
              <a:ext cx="4063783" cy="101504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新建的智慧教室分为两种类型：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>
                <a:lnSpc>
                  <a:spcPct val="125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“</a:t>
              </a:r>
              <a:r>
                <a:rPr lang="zh-CN" altLang="en-US" sz="1600" b="1" dirty="0">
                  <a:solidFill>
                    <a:srgbClr val="FF0000"/>
                  </a:solidFill>
                  <a:latin typeface="+mn-ea"/>
                </a:rPr>
                <a:t>双屏互动教室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”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与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“</a:t>
              </a:r>
              <a:r>
                <a:rPr lang="zh-CN" altLang="en-US" sz="1600" b="1" dirty="0">
                  <a:solidFill>
                    <a:srgbClr val="FF0000"/>
                  </a:solidFill>
                  <a:latin typeface="+mn-ea"/>
                </a:rPr>
                <a:t>多视窗互动教室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”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7727479" y="3464575"/>
              <a:ext cx="3230667" cy="38619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latin typeface="+mn-ea"/>
                </a:rPr>
                <a:t>新建教室的功能</a:t>
              </a:r>
              <a:endParaRPr lang="zh-CN" altLang="en-US" sz="1600" b="1" dirty="0">
                <a:latin typeface="+mn-ea"/>
              </a:endParaRPr>
            </a:p>
          </p:txBody>
        </p:sp>
      </p:grpSp>
      <p:pic>
        <p:nvPicPr>
          <p:cNvPr id="2" name="图片 1" descr="慎思楼平面示意图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" y="1287145"/>
            <a:ext cx="7971155" cy="5241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347913" y="224310"/>
            <a:ext cx="5360670" cy="1159989"/>
            <a:chOff x="347913" y="224310"/>
            <a:chExt cx="5360670" cy="1159989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347913" y="224310"/>
              <a:ext cx="1170540" cy="1159989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660289" y="512876"/>
              <a:ext cx="464820" cy="39878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000" dirty="0">
                  <a:gradFill>
                    <a:gsLst>
                      <a:gs pos="0">
                        <a:srgbClr val="00C8AF"/>
                      </a:gs>
                      <a:gs pos="100000">
                        <a:srgbClr val="006FBB"/>
                      </a:gs>
                    </a:gsLst>
                    <a:lin ang="8100000" scaled="1"/>
                  </a:gradFill>
                </a:rPr>
                <a:t>02</a:t>
              </a:r>
              <a:endParaRPr lang="zh-CN" altLang="en-US" sz="2000" dirty="0">
                <a:gradFill>
                  <a:gsLst>
                    <a:gs pos="0">
                      <a:srgbClr val="00C8AF"/>
                    </a:gs>
                    <a:gs pos="100000">
                      <a:srgbClr val="006FBB"/>
                    </a:gs>
                  </a:gsLst>
                  <a:lin ang="8100000" scaled="1"/>
                </a:gra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518218" y="442750"/>
              <a:ext cx="419036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双屏互动教室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3841750" y="262890"/>
            <a:ext cx="7874000" cy="899160"/>
          </a:xfrm>
          <a:prstGeom prst="rect">
            <a:avLst/>
          </a:prstGeom>
          <a:ln w="1587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entury Gothic" panose="020B0502020202020204"/>
                <a:ea typeface="微软雅黑" panose="020B0503020204020204" charset="-122"/>
              </a:rPr>
              <a:t>智慧教室采用双触控显示屏的设计，可以同步和异步显示教学内容，更加方便老师教学的互动</a:t>
            </a:r>
            <a:r>
              <a:rPr lang="zh-CN" altLang="en-US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entury Gothic" panose="020B0502020202020204"/>
                <a:ea typeface="微软雅黑" panose="020B0503020204020204" charset="-122"/>
              </a:rPr>
              <a:t>使用</a:t>
            </a:r>
            <a:endParaRPr lang="zh-CN" altLang="en-US" sz="2400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Century Gothic" panose="020B0502020202020204"/>
              <a:ea typeface="微软雅黑" panose="020B0503020204020204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659765" y="1492885"/>
          <a:ext cx="10953115" cy="5205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1445"/>
                <a:gridCol w="4133215"/>
                <a:gridCol w="4148455"/>
              </a:tblGrid>
              <a:tr h="5289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属性</a:t>
                      </a:r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详情</a:t>
                      </a:r>
                      <a:endParaRPr lang="zh-CN" altLang="en-US"/>
                    </a:p>
                  </a:txBody>
                  <a:tcPr/>
                </a:tc>
                <a:tc hMerge="1">
                  <a:tcPr/>
                </a:tc>
              </a:tr>
              <a:tr h="5295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名称</a:t>
                      </a:r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双屏互动教室</a:t>
                      </a:r>
                      <a:endParaRPr lang="zh-CN" altLang="en-US"/>
                    </a:p>
                  </a:txBody>
                  <a:tcPr/>
                </a:tc>
                <a:tc hMerge="1">
                  <a:tcPr/>
                </a:tc>
              </a:tr>
              <a:tr h="5200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教室编号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b="1">
                          <a:solidFill>
                            <a:srgbClr val="FF0000"/>
                          </a:solidFill>
                        </a:rPr>
                        <a:t>慎思楼111、113教室</a:t>
                      </a:r>
                      <a:endParaRPr lang="zh-CN" altLang="en-US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rgbClr val="FF0000"/>
                          </a:solidFill>
                          <a:sym typeface="+mn-ea"/>
                        </a:rPr>
                        <a:t>慎思楼</a:t>
                      </a:r>
                      <a:r>
                        <a:rPr lang="en-US" altLang="zh-CN" sz="1800" b="1">
                          <a:solidFill>
                            <a:srgbClr val="FF0000"/>
                          </a:solidFill>
                          <a:sym typeface="+mn-ea"/>
                        </a:rPr>
                        <a:t>118</a:t>
                      </a:r>
                      <a:r>
                        <a:rPr lang="zh-CN" altLang="en-US" sz="1800" b="1">
                          <a:solidFill>
                            <a:srgbClr val="FF0000"/>
                          </a:solidFill>
                          <a:sym typeface="+mn-ea"/>
                        </a:rPr>
                        <a:t>、</a:t>
                      </a:r>
                      <a:r>
                        <a:rPr lang="en-US" altLang="zh-CN" sz="1800" b="1">
                          <a:solidFill>
                            <a:srgbClr val="FF0000"/>
                          </a:solidFill>
                          <a:sym typeface="+mn-ea"/>
                        </a:rPr>
                        <a:t>120</a:t>
                      </a:r>
                      <a:r>
                        <a:rPr lang="zh-CN" altLang="en-US" sz="1800" b="1">
                          <a:solidFill>
                            <a:srgbClr val="FF0000"/>
                          </a:solidFill>
                          <a:sym typeface="+mn-ea"/>
                        </a:rPr>
                        <a:t>教室</a:t>
                      </a:r>
                      <a:endParaRPr lang="zh-CN" altLang="en-US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</a:tcPr>
                </a:tc>
              </a:tr>
              <a:tr h="3949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触控大屏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b="1">
                          <a:solidFill>
                            <a:srgbClr val="FF0000"/>
                          </a:solidFill>
                        </a:rPr>
                        <a:t>每个教室</a:t>
                      </a:r>
                      <a:r>
                        <a:rPr lang="en-US" altLang="zh-CN" b="1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zh-CN" altLang="en-US" b="1">
                          <a:solidFill>
                            <a:srgbClr val="FF0000"/>
                          </a:solidFill>
                        </a:rPr>
                        <a:t>台</a:t>
                      </a:r>
                      <a:r>
                        <a:rPr lang="en-US" altLang="zh-CN" b="1">
                          <a:solidFill>
                            <a:srgbClr val="FF0000"/>
                          </a:solidFill>
                        </a:rPr>
                        <a:t>70</a:t>
                      </a:r>
                      <a:r>
                        <a:rPr lang="zh-CN" altLang="en-US" b="1">
                          <a:solidFill>
                            <a:srgbClr val="FF0000"/>
                          </a:solidFill>
                        </a:rPr>
                        <a:t>寸触控屏</a:t>
                      </a:r>
                      <a:endParaRPr lang="zh-CN" altLang="en-US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b="1">
                          <a:solidFill>
                            <a:srgbClr val="FF0000"/>
                          </a:solidFill>
                        </a:rPr>
                        <a:t>每个教室</a:t>
                      </a:r>
                      <a:r>
                        <a:rPr lang="en-US" altLang="zh-CN" b="1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zh-CN" altLang="en-US" b="1">
                          <a:solidFill>
                            <a:srgbClr val="FF0000"/>
                          </a:solidFill>
                        </a:rPr>
                        <a:t>台</a:t>
                      </a:r>
                      <a:r>
                        <a:rPr lang="en-US" altLang="zh-CN" b="1">
                          <a:solidFill>
                            <a:srgbClr val="FF0000"/>
                          </a:solidFill>
                        </a:rPr>
                        <a:t>86</a:t>
                      </a:r>
                      <a:r>
                        <a:rPr lang="zh-CN" altLang="en-US" b="1">
                          <a:solidFill>
                            <a:srgbClr val="FF0000"/>
                          </a:solidFill>
                        </a:rPr>
                        <a:t>寸触控屏</a:t>
                      </a:r>
                      <a:endParaRPr lang="zh-CN" altLang="en-US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教室布局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rgbClr val="FF0000"/>
                          </a:solidFill>
                          <a:sym typeface="+mn-ea"/>
                        </a:rPr>
                        <a:t>36个一体式转椅，四周玻璃白板</a:t>
                      </a:r>
                      <a:endParaRPr lang="zh-CN" altLang="en-US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rgbClr val="FF0000"/>
                          </a:solidFill>
                          <a:sym typeface="+mn-ea"/>
                        </a:rPr>
                        <a:t>64个固定座椅，四周玻璃白板</a:t>
                      </a:r>
                      <a:endParaRPr lang="zh-CN" altLang="en-US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</a:tcPr>
                </a:tc>
              </a:tr>
              <a:tr h="9023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/>
                        <a:t>教室中控操作</a:t>
                      </a:r>
                      <a:endParaRPr lang="zh-CN" altLang="en-US" b="1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b="0" dirty="0"/>
                        <a:t>普通教学模式：主屏触控，双屏同步显示教学内容</a:t>
                      </a:r>
                      <a:endParaRPr lang="zh-CN" altLang="en-US" sz="1800" b="0" dirty="0"/>
                    </a:p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b="0" dirty="0">
                          <a:sym typeface="+mn-ea"/>
                        </a:rPr>
                        <a:t>智慧教学模式：双屏触控，任意切换，同步、异步显示不同教学内容</a:t>
                      </a:r>
                      <a:endParaRPr lang="zh-CN" altLang="en-US" sz="1800" b="0" dirty="0">
                        <a:sym typeface="+mn-ea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4870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 dirty="0">
                          <a:solidFill>
                            <a:schemeClr val="tx1"/>
                          </a:solidFill>
                        </a:rPr>
                        <a:t>移动端无线同屏</a:t>
                      </a:r>
                      <a:endParaRPr lang="zh-CN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b="0" dirty="0" smtClean="0">
                          <a:solidFill>
                            <a:schemeClr val="tx1"/>
                          </a:solidFill>
                        </a:rPr>
                        <a:t>支持多个移动终端画面投屏至教室大屏上显示，能够实现</a:t>
                      </a:r>
                      <a:r>
                        <a:rPr lang="zh-CN" alt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多屏互动、多画面对比、同步录制等功能</a:t>
                      </a:r>
                      <a:endParaRPr lang="zh-CN" altLang="en-US" sz="18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487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电子白板授课</a:t>
                      </a:r>
                      <a:endParaRPr lang="zh-CN" alt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b="0" dirty="0">
                          <a:solidFill>
                            <a:schemeClr val="tx1"/>
                          </a:solidFill>
                        </a:rPr>
                        <a:t>支持切换触控屏幕为电子白板，上课板书内容实时存储</a:t>
                      </a:r>
                      <a:r>
                        <a:rPr lang="zh-CN" altLang="en-US" b="0" dirty="0" smtClean="0">
                          <a:solidFill>
                            <a:schemeClr val="tx1"/>
                          </a:solidFill>
                        </a:rPr>
                        <a:t>分享至学生手机上</a:t>
                      </a:r>
                      <a:endParaRPr lang="zh-CN" altLang="en-US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587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/>
                        <a:t>物联网集中控制</a:t>
                      </a:r>
                      <a:endParaRPr lang="zh-CN" altLang="en-US" b="1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buNone/>
                      </a:pPr>
                      <a:r>
                        <a:rPr lang="zh-CN" altLang="en-US" b="0" dirty="0"/>
                        <a:t>支持中控一键操作灯光、窗帘、空调等教室环境智能管控</a:t>
                      </a:r>
                      <a:endParaRPr lang="zh-CN" altLang="en-US" b="0" dirty="0"/>
                    </a:p>
                  </a:txBody>
                  <a:tcPr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347913" y="224310"/>
            <a:ext cx="5360670" cy="1159989"/>
            <a:chOff x="347913" y="224310"/>
            <a:chExt cx="5360670" cy="1159989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347913" y="224310"/>
              <a:ext cx="1170540" cy="1159989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660289" y="512876"/>
              <a:ext cx="464820" cy="39878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000" dirty="0">
                  <a:gradFill>
                    <a:gsLst>
                      <a:gs pos="0">
                        <a:srgbClr val="00C8AF"/>
                      </a:gs>
                      <a:gs pos="100000">
                        <a:srgbClr val="006FBB"/>
                      </a:gs>
                    </a:gsLst>
                    <a:lin ang="8100000" scaled="1"/>
                  </a:gradFill>
                </a:rPr>
                <a:t>02</a:t>
              </a:r>
              <a:endParaRPr lang="zh-CN" altLang="en-US" sz="2000" dirty="0">
                <a:gradFill>
                  <a:gsLst>
                    <a:gs pos="0">
                      <a:srgbClr val="00C8AF"/>
                    </a:gs>
                    <a:gs pos="100000">
                      <a:srgbClr val="006FBB"/>
                    </a:gs>
                  </a:gsLst>
                  <a:lin ang="8100000" scaled="1"/>
                </a:gra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518218" y="442750"/>
              <a:ext cx="419036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双屏互动教室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3841750" y="262890"/>
            <a:ext cx="7874000" cy="899160"/>
          </a:xfrm>
          <a:prstGeom prst="rect">
            <a:avLst/>
          </a:prstGeom>
          <a:ln w="1587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0070C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智慧教室采用双触控显示屏的设计，可以同步和异步显示教学内容，更加方便老师教学的互动</a:t>
            </a:r>
            <a:r>
              <a:rPr lang="zh-CN" altLang="en-US" b="1" dirty="0" smtClean="0">
                <a:solidFill>
                  <a:srgbClr val="0070C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使用（一体式转椅智慧教室实景）</a:t>
            </a:r>
            <a:endParaRPr lang="zh-CN" altLang="en-US" b="1" dirty="0" smtClean="0">
              <a:solidFill>
                <a:srgbClr val="0070C0"/>
              </a:solidFill>
              <a:latin typeface="Century Gothic" panose="020B0502020202020204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3" descr="智慧2019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125220" y="1264920"/>
            <a:ext cx="9937750" cy="5400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347913" y="224310"/>
            <a:ext cx="5360670" cy="1159989"/>
            <a:chOff x="347913" y="224310"/>
            <a:chExt cx="5360670" cy="1159989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347913" y="224310"/>
              <a:ext cx="1170540" cy="1159989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660289" y="512876"/>
              <a:ext cx="464820" cy="39878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000" dirty="0">
                  <a:gradFill>
                    <a:gsLst>
                      <a:gs pos="0">
                        <a:srgbClr val="00C8AF"/>
                      </a:gs>
                      <a:gs pos="100000">
                        <a:srgbClr val="006FBB"/>
                      </a:gs>
                    </a:gsLst>
                    <a:lin ang="8100000" scaled="1"/>
                  </a:gradFill>
                </a:rPr>
                <a:t>02</a:t>
              </a:r>
              <a:endParaRPr lang="zh-CN" altLang="en-US" sz="2000" dirty="0">
                <a:gradFill>
                  <a:gsLst>
                    <a:gs pos="0">
                      <a:srgbClr val="00C8AF"/>
                    </a:gs>
                    <a:gs pos="100000">
                      <a:srgbClr val="006FBB"/>
                    </a:gs>
                  </a:gsLst>
                  <a:lin ang="8100000" scaled="1"/>
                </a:gra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518218" y="442750"/>
              <a:ext cx="419036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双屏互动教室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3841750" y="262890"/>
            <a:ext cx="7874000" cy="899160"/>
          </a:xfrm>
          <a:prstGeom prst="rect">
            <a:avLst/>
          </a:prstGeom>
          <a:ln w="1587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0070C0"/>
                </a:solidFill>
                <a:latin typeface="Century Gothic" panose="020B0502020202020204"/>
                <a:ea typeface="微软雅黑" panose="020B0503020204020204" charset="-122"/>
              </a:rPr>
              <a:t>智慧教室采用双屏互动显示屏的设计，可以同步和异步显示教学内容，更加方便老师教学</a:t>
            </a:r>
            <a:r>
              <a:rPr lang="zh-CN" altLang="en-US" b="1" dirty="0" smtClean="0">
                <a:solidFill>
                  <a:srgbClr val="0070C0"/>
                </a:solidFill>
                <a:latin typeface="Century Gothic" panose="020B0502020202020204"/>
                <a:ea typeface="微软雅黑" panose="020B0503020204020204" charset="-122"/>
              </a:rPr>
              <a:t>使用（固定桌椅智慧教室实景）</a:t>
            </a:r>
            <a:endParaRPr lang="zh-CN" altLang="en-US" sz="2400" b="1" dirty="0" smtClean="0">
              <a:solidFill>
                <a:srgbClr val="0070C0"/>
              </a:solidFill>
              <a:latin typeface="Century Gothic" panose="020B0502020202020204"/>
              <a:ea typeface="微软雅黑" panose="020B0503020204020204" charset="-122"/>
            </a:endParaRPr>
          </a:p>
        </p:txBody>
      </p:sp>
      <p:pic>
        <p:nvPicPr>
          <p:cNvPr id="3" name="图片 2" descr="分屏固定桌椅(1)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128395" y="1288415"/>
            <a:ext cx="9936000" cy="54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347913" y="224310"/>
            <a:ext cx="5360670" cy="1159989"/>
            <a:chOff x="347913" y="224310"/>
            <a:chExt cx="5360670" cy="1159989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347913" y="224310"/>
              <a:ext cx="1170540" cy="1159989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660289" y="512876"/>
              <a:ext cx="464820" cy="39878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000" dirty="0">
                  <a:gradFill>
                    <a:gsLst>
                      <a:gs pos="0">
                        <a:srgbClr val="00C8AF"/>
                      </a:gs>
                      <a:gs pos="100000">
                        <a:srgbClr val="006FBB"/>
                      </a:gs>
                    </a:gsLst>
                    <a:lin ang="8100000" scaled="1"/>
                  </a:gradFill>
                </a:rPr>
                <a:t>03</a:t>
              </a:r>
              <a:endParaRPr lang="zh-CN" altLang="en-US" sz="2000" dirty="0">
                <a:gradFill>
                  <a:gsLst>
                    <a:gs pos="0">
                      <a:srgbClr val="00C8AF"/>
                    </a:gs>
                    <a:gs pos="100000">
                      <a:srgbClr val="006FBB"/>
                    </a:gs>
                  </a:gsLst>
                  <a:lin ang="8100000" scaled="1"/>
                </a:gra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518218" y="442750"/>
              <a:ext cx="419036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多视窗互动教室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3841750" y="262890"/>
            <a:ext cx="8180705" cy="899160"/>
          </a:xfrm>
          <a:prstGeom prst="rect">
            <a:avLst/>
          </a:prstGeom>
          <a:ln w="1587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教师</a:t>
            </a:r>
            <a:r>
              <a:rPr lang="zh-CN" altLang="en-US" b="1" dirty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利用多视窗互动教学</a:t>
            </a:r>
            <a:r>
              <a:rPr lang="zh-CN" altLang="en-US" b="1" dirty="0" smtClean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系统，在</a:t>
            </a:r>
            <a:r>
              <a:rPr lang="zh-CN" altLang="en-US" b="1" dirty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同一屏幕上同时对多个教学资源进行</a:t>
            </a:r>
            <a:r>
              <a:rPr lang="zh-CN" altLang="en-US" b="1" dirty="0" smtClean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对比教学，教</a:t>
            </a:r>
            <a:r>
              <a:rPr lang="zh-CN" altLang="en-US" b="1" dirty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师可以任意</a:t>
            </a:r>
            <a:r>
              <a:rPr lang="zh-CN" altLang="en-US" b="1" dirty="0" smtClean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切换方便</a:t>
            </a:r>
            <a:r>
              <a:rPr lang="zh-CN" altLang="en-US" b="1" dirty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更多的信息展示，提高互动教学的</a:t>
            </a:r>
            <a:r>
              <a:rPr lang="zh-CN" altLang="en-US" b="1" dirty="0" smtClean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主动性灵活性。</a:t>
            </a:r>
            <a:endParaRPr lang="zh-CN" altLang="en-US" b="1" dirty="0" smtClean="0">
              <a:solidFill>
                <a:srgbClr val="00B050"/>
              </a:solidFill>
              <a:latin typeface="Century Gothic" panose="020B0502020202020204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4" name="表格 3"/>
          <p:cNvGraphicFramePr/>
          <p:nvPr/>
        </p:nvGraphicFramePr>
        <p:xfrm>
          <a:off x="807720" y="1577975"/>
          <a:ext cx="10397490" cy="51581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56535"/>
                <a:gridCol w="7640955"/>
              </a:tblGrid>
              <a:tr h="4845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属性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详情</a:t>
                      </a:r>
                      <a:endParaRPr lang="zh-CN" altLang="en-US"/>
                    </a:p>
                  </a:txBody>
                  <a:tcPr/>
                </a:tc>
              </a:tr>
              <a:tr h="4845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名称</a:t>
                      </a:r>
                      <a:endParaRPr lang="zh-CN" alt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多视窗互动教室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教室编号</a:t>
                      </a:r>
                      <a:endParaRPr lang="zh-CN" alt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慎思楼</a:t>
                      </a:r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116</a:t>
                      </a: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教室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29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zh-CN" b="1">
                          <a:solidFill>
                            <a:schemeClr val="tx1"/>
                          </a:solidFill>
                        </a:rPr>
                        <a:t>触控大屏</a:t>
                      </a:r>
                      <a:endParaRPr lang="zh-CN" altLang="zh-CN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98</a:t>
                      </a: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英寸触控屏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49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教室布局</a:t>
                      </a:r>
                      <a:endParaRPr lang="zh-CN" alt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</a:rPr>
                        <a:t>36</a:t>
                      </a:r>
                      <a:r>
                        <a:rPr lang="zh-CN" altLang="en-US" b="0">
                          <a:solidFill>
                            <a:schemeClr val="tx1"/>
                          </a:solidFill>
                        </a:rPr>
                        <a:t>个一体式转椅，四周玻璃白板</a:t>
                      </a:r>
                      <a:endParaRPr lang="zh-CN" altLang="en-US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074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多视窗互动功能</a:t>
                      </a:r>
                      <a:endParaRPr lang="zh-CN" alt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800" b="0">
                          <a:solidFill>
                            <a:schemeClr val="tx1"/>
                          </a:solidFill>
                        </a:rPr>
                        <a:t>支持同时对多个教学资源进行对比展示教学，视窗任意切换，全方位展示老师学生的多媒体资源互动</a:t>
                      </a:r>
                      <a:endParaRPr lang="zh-CN" altLang="en-US" sz="18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845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 dirty="0">
                          <a:solidFill>
                            <a:schemeClr val="tx1"/>
                          </a:solidFill>
                        </a:rPr>
                        <a:t>移动端无线同屏</a:t>
                      </a:r>
                      <a:endParaRPr lang="zh-CN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b="0" dirty="0" smtClean="0">
                          <a:solidFill>
                            <a:schemeClr val="tx1"/>
                          </a:solidFill>
                        </a:rPr>
                        <a:t>支持多个移动终端画面投屏至教室大屏上显示，能够实现</a:t>
                      </a:r>
                      <a:r>
                        <a:rPr lang="zh-CN" alt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多屏互动、多画面对比、同步录制等功能</a:t>
                      </a:r>
                      <a:endParaRPr lang="zh-CN" altLang="en-US" sz="18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213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 dirty="0">
                          <a:solidFill>
                            <a:schemeClr val="tx1"/>
                          </a:solidFill>
                        </a:rPr>
                        <a:t>电子白板授课</a:t>
                      </a:r>
                      <a:endParaRPr lang="zh-CN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b="0" dirty="0">
                          <a:solidFill>
                            <a:schemeClr val="tx1"/>
                          </a:solidFill>
                        </a:rPr>
                        <a:t>支持切换触控屏幕为电子白板，上课板书内容实时存储</a:t>
                      </a:r>
                      <a:r>
                        <a:rPr lang="zh-CN" altLang="en-US" b="0" dirty="0" smtClean="0">
                          <a:solidFill>
                            <a:schemeClr val="tx1"/>
                          </a:solidFill>
                        </a:rPr>
                        <a:t>分享至学生手机上</a:t>
                      </a:r>
                      <a:endParaRPr lang="zh-CN" altLang="en-US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508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物联网集中控制</a:t>
                      </a:r>
                      <a:endParaRPr lang="zh-CN" alt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buNone/>
                      </a:pPr>
                      <a:r>
                        <a:rPr lang="zh-CN" altLang="en-US" b="0" dirty="0">
                          <a:solidFill>
                            <a:schemeClr val="tx1"/>
                          </a:solidFill>
                        </a:rPr>
                        <a:t>支持中控一键操作灯光、窗帘、空调等教室环境智能管控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347913" y="224310"/>
            <a:ext cx="5360670" cy="1159989"/>
            <a:chOff x="347913" y="224310"/>
            <a:chExt cx="5360670" cy="1159989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347913" y="224310"/>
              <a:ext cx="1170540" cy="1159989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660289" y="512876"/>
              <a:ext cx="464820" cy="39878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000" dirty="0">
                  <a:gradFill>
                    <a:gsLst>
                      <a:gs pos="0">
                        <a:srgbClr val="00C8AF"/>
                      </a:gs>
                      <a:gs pos="100000">
                        <a:srgbClr val="006FBB"/>
                      </a:gs>
                    </a:gsLst>
                    <a:lin ang="8100000" scaled="1"/>
                  </a:gradFill>
                </a:rPr>
                <a:t>03</a:t>
              </a:r>
              <a:endParaRPr lang="zh-CN" altLang="en-US" sz="2000" dirty="0">
                <a:gradFill>
                  <a:gsLst>
                    <a:gs pos="0">
                      <a:srgbClr val="00C8AF"/>
                    </a:gs>
                    <a:gs pos="100000">
                      <a:srgbClr val="006FBB"/>
                    </a:gs>
                  </a:gsLst>
                  <a:lin ang="8100000" scaled="1"/>
                </a:gra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518218" y="442750"/>
              <a:ext cx="419036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多视窗互动教室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841750" y="262890"/>
            <a:ext cx="8180705" cy="1730375"/>
          </a:xfrm>
          <a:prstGeom prst="rect">
            <a:avLst/>
          </a:prstGeom>
          <a:ln w="1587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教师</a:t>
            </a:r>
            <a:r>
              <a:rPr lang="zh-CN" altLang="en-US" b="1" dirty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利用多视窗互动教学</a:t>
            </a:r>
            <a:r>
              <a:rPr lang="zh-CN" altLang="en-US" b="1" dirty="0" smtClean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系统，在</a:t>
            </a:r>
            <a:r>
              <a:rPr lang="zh-CN" altLang="en-US" b="1" dirty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同一屏幕上同时对多个教学资源进行</a:t>
            </a:r>
            <a:r>
              <a:rPr lang="zh-CN" altLang="en-US" b="1" dirty="0" smtClean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对比教学，教</a:t>
            </a:r>
            <a:r>
              <a:rPr lang="zh-CN" altLang="en-US" b="1" dirty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师可以任意</a:t>
            </a:r>
            <a:r>
              <a:rPr lang="zh-CN" altLang="en-US" b="1" dirty="0" smtClean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切换方便</a:t>
            </a:r>
            <a:r>
              <a:rPr lang="zh-CN" altLang="en-US" b="1" dirty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更多的信息展示，提高互动教学的</a:t>
            </a:r>
            <a:r>
              <a:rPr lang="zh-CN" altLang="en-US" b="1" dirty="0" smtClean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主动性灵活性。</a:t>
            </a:r>
            <a:endParaRPr lang="zh-CN" altLang="en-US" b="1" dirty="0" smtClean="0">
              <a:solidFill>
                <a:srgbClr val="00B050"/>
              </a:solidFill>
              <a:latin typeface="Century Gothic" panose="020B0502020202020204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（多视窗智慧教室实景）</a:t>
            </a:r>
            <a:endParaRPr lang="zh-CN" altLang="en-US" b="1" dirty="0" smtClean="0">
              <a:solidFill>
                <a:srgbClr val="00B050"/>
              </a:solidFill>
              <a:latin typeface="Century Gothic" panose="020B0502020202020204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b="1" dirty="0" smtClean="0">
              <a:solidFill>
                <a:srgbClr val="00B050"/>
              </a:solidFill>
              <a:latin typeface="Century Gothic" panose="020B0502020202020204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多视窗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80" y="1602105"/>
            <a:ext cx="9764395" cy="4926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347913" y="224310"/>
            <a:ext cx="5360670" cy="1159989"/>
            <a:chOff x="347913" y="224310"/>
            <a:chExt cx="5360670" cy="1159989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347913" y="224310"/>
              <a:ext cx="1170540" cy="1159989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660289" y="512876"/>
              <a:ext cx="464820" cy="39878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000" dirty="0">
                  <a:gradFill>
                    <a:gsLst>
                      <a:gs pos="0">
                        <a:srgbClr val="00C8AF"/>
                      </a:gs>
                      <a:gs pos="100000">
                        <a:srgbClr val="006FBB"/>
                      </a:gs>
                    </a:gsLst>
                    <a:lin ang="8100000" scaled="1"/>
                  </a:gradFill>
                </a:rPr>
                <a:t>03</a:t>
              </a:r>
              <a:endParaRPr lang="zh-CN" altLang="en-US" sz="2000" dirty="0">
                <a:gradFill>
                  <a:gsLst>
                    <a:gs pos="0">
                      <a:srgbClr val="00C8AF"/>
                    </a:gs>
                    <a:gs pos="100000">
                      <a:srgbClr val="006FBB"/>
                    </a:gs>
                  </a:gsLst>
                  <a:lin ang="8100000" scaled="1"/>
                </a:gra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518218" y="442750"/>
              <a:ext cx="419036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多视窗互动教室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841750" y="262890"/>
            <a:ext cx="8180705" cy="1315085"/>
          </a:xfrm>
          <a:prstGeom prst="rect">
            <a:avLst/>
          </a:prstGeom>
          <a:ln w="1587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教师</a:t>
            </a:r>
            <a:r>
              <a:rPr lang="zh-CN" altLang="en-US" b="1" dirty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利用多视窗互动教学</a:t>
            </a:r>
            <a:r>
              <a:rPr lang="zh-CN" altLang="en-US" b="1" dirty="0" smtClean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系统，在</a:t>
            </a:r>
            <a:r>
              <a:rPr lang="zh-CN" altLang="en-US" b="1" dirty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同一屏幕上同时对多个教学资源进行</a:t>
            </a:r>
            <a:r>
              <a:rPr lang="zh-CN" altLang="en-US" b="1" dirty="0" smtClean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对比教学，教</a:t>
            </a:r>
            <a:r>
              <a:rPr lang="zh-CN" altLang="en-US" b="1" dirty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师可以任意</a:t>
            </a:r>
            <a:r>
              <a:rPr lang="zh-CN" altLang="en-US" b="1" dirty="0" smtClean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切换方便</a:t>
            </a:r>
            <a:r>
              <a:rPr lang="zh-CN" altLang="en-US" b="1" dirty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更多的信息展示，提高互动教学的</a:t>
            </a:r>
            <a:r>
              <a:rPr lang="zh-CN" altLang="en-US" b="1" dirty="0" smtClean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主动性灵活性。</a:t>
            </a:r>
            <a:endParaRPr lang="zh-CN" altLang="en-US" b="1" dirty="0" smtClean="0">
              <a:solidFill>
                <a:srgbClr val="00B050"/>
              </a:solidFill>
              <a:latin typeface="Century Gothic" panose="020B0502020202020204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00B050"/>
                </a:solidFill>
                <a:latin typeface="Century Gothic" panose="020B0502020202020204"/>
                <a:ea typeface="微软雅黑" panose="020B0503020204020204" charset="-122"/>
                <a:sym typeface="+mn-ea"/>
              </a:rPr>
              <a:t>（多视窗主界面截图）</a:t>
            </a:r>
            <a:endParaRPr lang="zh-CN" altLang="en-US" b="1" dirty="0" smtClean="0">
              <a:solidFill>
                <a:srgbClr val="00B050"/>
              </a:solidFill>
              <a:latin typeface="Century Gothic" panose="020B0502020202020204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310" y="1577975"/>
            <a:ext cx="9727565" cy="51015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210" y="1872615"/>
            <a:ext cx="9340215" cy="4512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1517650" y="442595"/>
            <a:ext cx="946213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课堂</a:t>
            </a: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教学情况：</a:t>
            </a:r>
            <a:r>
              <a:rPr lang="en-US" altLang="zh-CN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2018</a:t>
            </a: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建设的智慧教室（慎思楼</a:t>
            </a:r>
            <a:r>
              <a:rPr lang="en-US" altLang="zh-CN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122</a:t>
            </a: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）上课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实景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2" name="图片 1" descr="图片2"/>
          <p:cNvPicPr/>
          <p:nvPr/>
        </p:nvPicPr>
        <p:blipFill>
          <a:blip r:embed="rId1"/>
          <a:stretch>
            <a:fillRect/>
          </a:stretch>
        </p:blipFill>
        <p:spPr>
          <a:xfrm>
            <a:off x="1224915" y="1384300"/>
            <a:ext cx="9360000" cy="50400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47913" y="224310"/>
            <a:ext cx="1170540" cy="1159989"/>
            <a:chOff x="347913" y="224310"/>
            <a:chExt cx="1170540" cy="115998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347913" y="224310"/>
              <a:ext cx="1170540" cy="1159989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660289" y="512876"/>
              <a:ext cx="464820" cy="39878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000" dirty="0">
                  <a:gradFill>
                    <a:gsLst>
                      <a:gs pos="0">
                        <a:srgbClr val="00C8AF"/>
                      </a:gs>
                      <a:gs pos="100000">
                        <a:srgbClr val="006FBB"/>
                      </a:gs>
                    </a:gsLst>
                    <a:lin ang="8100000" scaled="1"/>
                  </a:gradFill>
                </a:rPr>
                <a:t>03</a:t>
              </a:r>
              <a:endParaRPr lang="zh-CN" altLang="en-US" sz="2000" dirty="0">
                <a:gradFill>
                  <a:gsLst>
                    <a:gs pos="0">
                      <a:srgbClr val="00C8AF"/>
                    </a:gs>
                    <a:gs pos="100000">
                      <a:srgbClr val="006FBB"/>
                    </a:gs>
                  </a:gsLst>
                  <a:lin ang="8100000" scaled="1"/>
                </a:gra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ISPRING_PRESENTATION_TITLE" val="PowerPoint 演示文稿"/>
  <p:tag name="KSO_WM_DOC_GUID" val="{b2c90e88-1895-45d8-b452-1b6b62e27ce4}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1381</Words>
  <Application>WPS 演示</Application>
  <PresentationFormat>宽屏</PresentationFormat>
  <Paragraphs>167</Paragraphs>
  <Slides>11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1" baseType="lpstr">
      <vt:lpstr>Arial</vt:lpstr>
      <vt:lpstr>宋体</vt:lpstr>
      <vt:lpstr>Wingdings</vt:lpstr>
      <vt:lpstr>Calibri</vt:lpstr>
      <vt:lpstr>Arial</vt:lpstr>
      <vt:lpstr>微软雅黑</vt:lpstr>
      <vt:lpstr>Century Gothic</vt:lpstr>
      <vt:lpstr>Arial Unicode MS</vt:lpstr>
      <vt:lpstr>等线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简洁</dc:title>
  <dc:creator>第一PPT</dc:creator>
  <cp:keywords>www.1ppt.com</cp:keywords>
  <dc:description>www.1ppt.com</dc:description>
  <cp:lastModifiedBy>董33</cp:lastModifiedBy>
  <cp:revision>57</cp:revision>
  <dcterms:created xsi:type="dcterms:W3CDTF">2017-07-26T01:36:00Z</dcterms:created>
  <dcterms:modified xsi:type="dcterms:W3CDTF">2019-09-02T06:59:16Z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2052-11.1.0.8986</vt:lpwstr>
  </property>
</Properties>
</file>